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6" r:id="rId1"/>
  </p:sldMasterIdLst>
  <p:notesMasterIdLst>
    <p:notesMasterId r:id="rId13"/>
  </p:notesMasterIdLst>
  <p:handoutMasterIdLst>
    <p:handoutMasterId r:id="rId14"/>
  </p:handoutMasterIdLst>
  <p:sldIdLst>
    <p:sldId id="278" r:id="rId2"/>
    <p:sldId id="293" r:id="rId3"/>
    <p:sldId id="282" r:id="rId4"/>
    <p:sldId id="290" r:id="rId5"/>
    <p:sldId id="283" r:id="rId6"/>
    <p:sldId id="284" r:id="rId7"/>
    <p:sldId id="289" r:id="rId8"/>
    <p:sldId id="285" r:id="rId9"/>
    <p:sldId id="286" r:id="rId10"/>
    <p:sldId id="287" r:id="rId11"/>
    <p:sldId id="291" r:id="rId12"/>
  </p:sldIdLst>
  <p:sldSz cx="6858000" cy="5143500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008000"/>
    <a:srgbClr val="000066"/>
    <a:srgbClr val="3399FF"/>
    <a:srgbClr val="66CCFF"/>
    <a:srgbClr val="FFCCFF"/>
    <a:srgbClr val="CCCCFF"/>
    <a:srgbClr val="CC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16" autoAdjust="0"/>
    <p:restoredTop sz="72645" autoAdjust="0"/>
  </p:normalViewPr>
  <p:slideViewPr>
    <p:cSldViewPr snapToGrid="0">
      <p:cViewPr varScale="1">
        <p:scale>
          <a:sx n="106" d="100"/>
          <a:sy n="106" d="100"/>
        </p:scale>
        <p:origin x="23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6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176DE29-D4F3-4DF4-8EB5-F26FA8CF42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4" y="9374030"/>
            <a:ext cx="2919412" cy="495459"/>
          </a:xfrm>
          <a:prstGeom prst="rect">
            <a:avLst/>
          </a:prstGeom>
        </p:spPr>
        <p:txBody>
          <a:bodyPr vert="horz" lIns="91414" tIns="45707" rIns="91414" bIns="45707" rtlCol="0" anchor="b"/>
          <a:lstStyle>
            <a:lvl1pPr algn="r">
              <a:defRPr sz="1200"/>
            </a:lvl1pPr>
          </a:lstStyle>
          <a:p>
            <a:fld id="{8652D260-9841-489D-84E3-8229E202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234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19413" cy="495459"/>
          </a:xfrm>
          <a:prstGeom prst="rect">
            <a:avLst/>
          </a:prstGeom>
        </p:spPr>
        <p:txBody>
          <a:bodyPr vert="horz" lIns="91414" tIns="45707" rIns="91414" bIns="4570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4" y="2"/>
            <a:ext cx="2919412" cy="495459"/>
          </a:xfrm>
          <a:prstGeom prst="rect">
            <a:avLst/>
          </a:prstGeom>
        </p:spPr>
        <p:txBody>
          <a:bodyPr vert="horz" lIns="91414" tIns="45707" rIns="91414" bIns="45707" rtlCol="0"/>
          <a:lstStyle>
            <a:lvl1pPr algn="r">
              <a:defRPr sz="1200"/>
            </a:lvl1pPr>
          </a:lstStyle>
          <a:p>
            <a:fld id="{24F65F67-F1FB-4088-AB3F-16E483FCE392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4" tIns="45707" rIns="91414" bIns="457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4" y="4749741"/>
            <a:ext cx="5389563" cy="3885862"/>
          </a:xfrm>
          <a:prstGeom prst="rect">
            <a:avLst/>
          </a:prstGeom>
        </p:spPr>
        <p:txBody>
          <a:bodyPr vert="horz" lIns="91414" tIns="45707" rIns="91414" bIns="457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9374030"/>
            <a:ext cx="2919413" cy="495459"/>
          </a:xfrm>
          <a:prstGeom prst="rect">
            <a:avLst/>
          </a:prstGeom>
        </p:spPr>
        <p:txBody>
          <a:bodyPr vert="horz" lIns="91414" tIns="45707" rIns="91414" bIns="4570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4" y="9374030"/>
            <a:ext cx="2919412" cy="495459"/>
          </a:xfrm>
          <a:prstGeom prst="rect">
            <a:avLst/>
          </a:prstGeom>
        </p:spPr>
        <p:txBody>
          <a:bodyPr vert="horz" lIns="91414" tIns="45707" rIns="91414" bIns="45707" rtlCol="0" anchor="b"/>
          <a:lstStyle>
            <a:lvl1pPr algn="r">
              <a:defRPr sz="1200"/>
            </a:lvl1pPr>
          </a:lstStyle>
          <a:p>
            <a:fld id="{F6878962-B6BE-49F4-A85F-5A4573FAEF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39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825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7163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133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44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56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40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518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927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019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16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78962-B6BE-49F4-A85F-5A4573FAEFA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59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303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14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888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16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1839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24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48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859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038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36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22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8F8CA-7BFA-448F-BEB2-FBA79FA81E79}" type="datetimeFigureOut">
              <a:rPr kumimoji="1" lang="ja-JP" altLang="en-US" smtClean="0"/>
              <a:t>2025/10/11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7A8F2-C320-4895-9F82-8E6824A107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0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 ようこそ！加須げんきプラザへ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56220" y="743840"/>
            <a:ext cx="4367861" cy="520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オリエンテーション</a:t>
            </a:r>
            <a:endParaRPr lang="en-US" altLang="ja-JP" sz="3200" b="1" dirty="0">
              <a:solidFill>
                <a:schemeClr val="bg1"/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D5E475C9-3480-4DDE-A6F2-C73258669F1E}"/>
              </a:ext>
            </a:extLst>
          </p:cNvPr>
          <p:cNvSpPr/>
          <p:nvPr/>
        </p:nvSpPr>
        <p:spPr>
          <a:xfrm>
            <a:off x="-9946" y="1685690"/>
            <a:ext cx="6908288" cy="2515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１ 加須げんきプラザって？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２ みんなが気持ちよく学べるように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３ みんなが安心して活動できるように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４ みんなが気持ちよく活動できるように①～③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５ みんなの健康・安全のために①②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★ 布団の準備・片付けについて（見本）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１</a:t>
            </a:r>
          </a:p>
        </p:txBody>
      </p:sp>
      <p:sp>
        <p:nvSpPr>
          <p:cNvPr id="17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01_20">
            <a:hlinkClick r:id="" action="ppaction://media"/>
            <a:extLst>
              <a:ext uri="{FF2B5EF4-FFF2-40B4-BE49-F238E27FC236}">
                <a16:creationId xmlns:a16="http://schemas.microsoft.com/office/drawing/2014/main" id="{D2F3145C-D881-CE71-B32A-DEF918B37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08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000">
        <p15:prstTrans prst="peelOff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　　　みんなの健康・安全のために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70736" y="707348"/>
            <a:ext cx="6720952" cy="76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★安全第一の行動をとる②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C09FBF-3377-4EC0-9DBB-EA4D0EA6C1B0}"/>
              </a:ext>
            </a:extLst>
          </p:cNvPr>
          <p:cNvSpPr/>
          <p:nvPr/>
        </p:nvSpPr>
        <p:spPr>
          <a:xfrm>
            <a:off x="70736" y="1685690"/>
            <a:ext cx="6858000" cy="2515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④ 宿泊室からの避難経路・非常口を確認する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・地震や火事が発生したときは、職員の指示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　に従って</a:t>
            </a:r>
            <a:r>
              <a:rPr lang="ja-JP" altLang="en-US" sz="2400" b="1" dirty="0">
                <a:solidFill>
                  <a:srgbClr val="FF0000"/>
                </a:solidFill>
              </a:rPr>
              <a:t>落ち着いた行動</a:t>
            </a:r>
            <a:r>
              <a:rPr lang="ja-JP" altLang="en-US" sz="2400" b="1" dirty="0">
                <a:solidFill>
                  <a:schemeClr val="tx1"/>
                </a:solidFill>
              </a:rPr>
              <a:t>を！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endParaRPr lang="en-US" altLang="ja-JP" sz="11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⑤ プラザでの</a:t>
            </a:r>
            <a:r>
              <a:rPr lang="ja-JP" altLang="en-US" sz="2400" b="1" dirty="0">
                <a:solidFill>
                  <a:srgbClr val="FF0000"/>
                </a:solidFill>
              </a:rPr>
              <a:t>飲酒は禁止</a:t>
            </a:r>
            <a:r>
              <a:rPr lang="ja-JP" altLang="en-US" sz="2400" b="1" dirty="0">
                <a:solidFill>
                  <a:schemeClr val="tx1"/>
                </a:solidFill>
              </a:rPr>
              <a:t>です！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endParaRPr lang="en-US" altLang="ja-JP" sz="11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○各宿泊室にプラザの利用案内があります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ので、必ず読んでおいてください。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15" name="スライド番号プレースホルダー 7">
            <a:extLst>
              <a:ext uri="{FF2B5EF4-FFF2-40B4-BE49-F238E27FC236}">
                <a16:creationId xmlns:a16="http://schemas.microsoft.com/office/drawing/2014/main" id="{EFFE1C89-519C-4F47-BE40-589CBB59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１０</a:t>
            </a:r>
          </a:p>
        </p:txBody>
      </p:sp>
      <p:sp>
        <p:nvSpPr>
          <p:cNvPr id="16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10_40">
            <a:hlinkClick r:id="" action="ppaction://media"/>
            <a:extLst>
              <a:ext uri="{FF2B5EF4-FFF2-40B4-BE49-F238E27FC236}">
                <a16:creationId xmlns:a16="http://schemas.microsoft.com/office/drawing/2014/main" id="{C10B9F02-38B7-594E-1523-7ACC44B17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14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000">
        <p15:prstTrans prst="peelOff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 ようこそ！加須げんきプラザへ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D5E475C9-3480-4DDE-A6F2-C73258669F1E}"/>
              </a:ext>
            </a:extLst>
          </p:cNvPr>
          <p:cNvSpPr/>
          <p:nvPr/>
        </p:nvSpPr>
        <p:spPr>
          <a:xfrm>
            <a:off x="0" y="1216777"/>
            <a:ext cx="6908288" cy="579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加須げんきプラザは、みなさんの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１１</a:t>
            </a:r>
          </a:p>
        </p:txBody>
      </p:sp>
      <p:sp>
        <p:nvSpPr>
          <p:cNvPr id="17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sp>
        <p:nvSpPr>
          <p:cNvPr id="16" name="四角形: 角を丸くする 1">
            <a:extLst>
              <a:ext uri="{FF2B5EF4-FFF2-40B4-BE49-F238E27FC236}">
                <a16:creationId xmlns:a16="http://schemas.microsoft.com/office/drawing/2014/main" id="{53FB505D-2C7C-44F0-A878-17343F997580}"/>
              </a:ext>
            </a:extLst>
          </p:cNvPr>
          <p:cNvSpPr/>
          <p:nvPr/>
        </p:nvSpPr>
        <p:spPr>
          <a:xfrm>
            <a:off x="336175" y="1893200"/>
            <a:ext cx="6245997" cy="153939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「やってみよう！」</a:t>
            </a:r>
            <a:endParaRPr lang="en-US" altLang="ja-JP" sz="3600" b="1" dirty="0">
              <a:solidFill>
                <a:schemeClr val="bg1"/>
              </a:solidFill>
            </a:endParaRPr>
          </a:p>
          <a:p>
            <a:r>
              <a:rPr lang="ja-JP" altLang="en-US" sz="3600" b="1" dirty="0">
                <a:solidFill>
                  <a:schemeClr val="bg1"/>
                </a:solidFill>
              </a:rPr>
              <a:t>　　　　　を応援します！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18" name="四角形: 角を丸くする 14">
            <a:extLst>
              <a:ext uri="{FF2B5EF4-FFF2-40B4-BE49-F238E27FC236}">
                <a16:creationId xmlns:a16="http://schemas.microsoft.com/office/drawing/2014/main" id="{D5E475C9-3480-4DDE-A6F2-C73258669F1E}"/>
              </a:ext>
            </a:extLst>
          </p:cNvPr>
          <p:cNvSpPr/>
          <p:nvPr/>
        </p:nvSpPr>
        <p:spPr>
          <a:xfrm>
            <a:off x="112059" y="3643549"/>
            <a:ext cx="6908288" cy="579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実りある宿泊学習にしていきましょう！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pic>
        <p:nvPicPr>
          <p:cNvPr id="9" name="Page11_40">
            <a:hlinkClick r:id="" action="ppaction://media"/>
            <a:extLst>
              <a:ext uri="{FF2B5EF4-FFF2-40B4-BE49-F238E27FC236}">
                <a16:creationId xmlns:a16="http://schemas.microsoft.com/office/drawing/2014/main" id="{93C152A9-E04B-6DB8-FFD1-34E6549AC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49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000">
        <p15:prstTrans prst="peelOff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加須げんきプラザって？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3FB505D-2C7C-44F0-A878-17343F997580}"/>
              </a:ext>
            </a:extLst>
          </p:cNvPr>
          <p:cNvSpPr/>
          <p:nvPr/>
        </p:nvSpPr>
        <p:spPr>
          <a:xfrm>
            <a:off x="48961" y="2184669"/>
            <a:ext cx="6760078" cy="15393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学校で何かを学ぶように、</a:t>
            </a:r>
            <a:endParaRPr lang="en-US" altLang="ja-JP" sz="3600" b="1" dirty="0">
              <a:solidFill>
                <a:schemeClr val="bg1"/>
              </a:solidFill>
            </a:endParaRPr>
          </a:p>
          <a:p>
            <a:r>
              <a:rPr lang="ja-JP" altLang="en-US" sz="3600" b="1" dirty="0">
                <a:solidFill>
                  <a:schemeClr val="bg1"/>
                </a:solidFill>
              </a:rPr>
              <a:t>何かを学ぶみんなのための場所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186847" y="881517"/>
            <a:ext cx="3107894" cy="117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ja-JP" altLang="en-US" b="1" dirty="0">
                <a:solidFill>
                  <a:schemeClr val="bg1"/>
                </a:solidFill>
              </a:rPr>
              <a:t>しゃかいきょういくしせつ</a:t>
            </a:r>
            <a:endParaRPr lang="en-US" altLang="ja-JP" b="1" dirty="0">
              <a:solidFill>
                <a:schemeClr val="bg1"/>
              </a:solidFill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</a:rPr>
              <a:t>社会教育施設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C410689-1B41-484D-9163-16E11F793F72}"/>
              </a:ext>
            </a:extLst>
          </p:cNvPr>
          <p:cNvSpPr/>
          <p:nvPr/>
        </p:nvSpPr>
        <p:spPr>
          <a:xfrm>
            <a:off x="3474276" y="874265"/>
            <a:ext cx="3107895" cy="118202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</a:rPr>
              <a:t>ホテル</a:t>
            </a:r>
            <a:r>
              <a:rPr lang="ja-JP" altLang="en-US" sz="3200" b="1" dirty="0">
                <a:solidFill>
                  <a:schemeClr val="bg1"/>
                </a:solidFill>
              </a:rPr>
              <a:t>や</a:t>
            </a:r>
            <a:r>
              <a:rPr lang="ja-JP" altLang="en-US" sz="3600" b="1" dirty="0">
                <a:solidFill>
                  <a:schemeClr val="bg1"/>
                </a:solidFill>
              </a:rPr>
              <a:t>旅館</a:t>
            </a:r>
            <a:endParaRPr lang="en-US" altLang="ja-JP" sz="3600" b="1" dirty="0">
              <a:solidFill>
                <a:schemeClr val="bg1"/>
              </a:solidFill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</a:rPr>
              <a:t>ではない！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D7ECF0C1-3EC5-4DF6-843C-ADE1CC3F4DAD}"/>
              </a:ext>
            </a:extLst>
          </p:cNvPr>
          <p:cNvSpPr/>
          <p:nvPr/>
        </p:nvSpPr>
        <p:spPr>
          <a:xfrm>
            <a:off x="70736" y="3868412"/>
            <a:ext cx="6858000" cy="6232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2000" b="1" dirty="0">
                <a:solidFill>
                  <a:schemeClr val="tx1"/>
                </a:solidFill>
              </a:rPr>
              <a:t>　スポーツ・芸術活動・アクティビティなどの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r>
              <a:rPr lang="ja-JP" altLang="en-US" sz="2000" b="1" dirty="0">
                <a:solidFill>
                  <a:schemeClr val="tx1"/>
                </a:solidFill>
              </a:rPr>
              <a:t>　体験活動を通して得られる豊かな学び</a:t>
            </a:r>
            <a:endParaRPr lang="en-US" altLang="ja-JP" sz="2000" b="1" dirty="0">
              <a:solidFill>
                <a:schemeClr val="tx1"/>
              </a:solidFill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7F9A50F1-1E82-47E4-A178-8E40AA407B75}"/>
              </a:ext>
            </a:extLst>
          </p:cNvPr>
          <p:cNvSpPr/>
          <p:nvPr/>
        </p:nvSpPr>
        <p:spPr>
          <a:xfrm>
            <a:off x="1611087" y="1872342"/>
            <a:ext cx="391885" cy="569459"/>
          </a:xfrm>
          <a:prstGeom prst="downArrow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07B10E84-941F-41B1-9279-2D5B720072BB}"/>
              </a:ext>
            </a:extLst>
          </p:cNvPr>
          <p:cNvSpPr/>
          <p:nvPr/>
        </p:nvSpPr>
        <p:spPr>
          <a:xfrm>
            <a:off x="500745" y="3511830"/>
            <a:ext cx="391885" cy="287059"/>
          </a:xfrm>
          <a:prstGeom prst="downArrow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7">
            <a:extLst>
              <a:ext uri="{FF2B5EF4-FFF2-40B4-BE49-F238E27FC236}">
                <a16:creationId xmlns:a16="http://schemas.microsoft.com/office/drawing/2014/main" id="{4B4CB0A9-1210-4F77-BE36-0BE61A82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２</a:t>
            </a:r>
          </a:p>
        </p:txBody>
      </p:sp>
      <p:sp>
        <p:nvSpPr>
          <p:cNvPr id="20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8" name="Page02_20">
            <a:hlinkClick r:id="" action="ppaction://media"/>
            <a:extLst>
              <a:ext uri="{FF2B5EF4-FFF2-40B4-BE49-F238E27FC236}">
                <a16:creationId xmlns:a16="http://schemas.microsoft.com/office/drawing/2014/main" id="{1B8148D5-E7E9-DF9A-68E2-0B8A1A0BC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34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5000">
        <p15:prstTrans prst="peelOff"/>
      </p:transition>
    </mc:Choice>
    <mc:Fallback>
      <p:transition spd="slow" advTm="7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　 みんなが気持ちよく学べるように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70736" y="707348"/>
            <a:ext cx="6720952" cy="76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★あいさつからはじめよう！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C09FBF-3377-4EC0-9DBB-EA4D0EA6C1B0}"/>
              </a:ext>
            </a:extLst>
          </p:cNvPr>
          <p:cNvSpPr/>
          <p:nvPr/>
        </p:nvSpPr>
        <p:spPr>
          <a:xfrm>
            <a:off x="70736" y="1640946"/>
            <a:ext cx="6858000" cy="2752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6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</a:rPr>
              <a:t>であい</a:t>
            </a:r>
            <a:r>
              <a:rPr lang="ja-JP" altLang="en-US" sz="3200" b="1" dirty="0">
                <a:solidFill>
                  <a:schemeClr val="tx1"/>
                </a:solidFill>
              </a:rPr>
              <a:t>・・・（出会い）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</a:rPr>
              <a:t>ふれあい</a:t>
            </a:r>
            <a:r>
              <a:rPr lang="ja-JP" altLang="en-US" sz="3200" b="1" dirty="0">
                <a:solidFill>
                  <a:schemeClr val="tx1"/>
                </a:solidFill>
              </a:rPr>
              <a:t>・・・（交流）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</a:rPr>
              <a:t>たかめあい</a:t>
            </a:r>
            <a:r>
              <a:rPr lang="ja-JP" altLang="en-US" sz="3200" b="1" dirty="0">
                <a:solidFill>
                  <a:schemeClr val="tx1"/>
                </a:solidFill>
              </a:rPr>
              <a:t>・・・（成長）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まずはプラザで出会う人にあいさつを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してみましょう。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15" name="スライド番号プレースホルダー 7">
            <a:extLst>
              <a:ext uri="{FF2B5EF4-FFF2-40B4-BE49-F238E27FC236}">
                <a16:creationId xmlns:a16="http://schemas.microsoft.com/office/drawing/2014/main" id="{AB74B4DC-3487-40FC-A4D2-77A6C358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３</a:t>
            </a:r>
          </a:p>
        </p:txBody>
      </p:sp>
      <p:sp>
        <p:nvSpPr>
          <p:cNvPr id="16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03_40">
            <a:hlinkClick r:id="" action="ppaction://media"/>
            <a:extLst>
              <a:ext uri="{FF2B5EF4-FFF2-40B4-BE49-F238E27FC236}">
                <a16:creationId xmlns:a16="http://schemas.microsoft.com/office/drawing/2014/main" id="{D6E24115-A06A-D967-7959-9D1375F18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3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000">
        <p15:prstTrans prst="peelOff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　 みんなが気持ちよく学べるように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70736" y="707348"/>
            <a:ext cx="6720952" cy="76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★時間を守る</a:t>
            </a:r>
            <a:r>
              <a:rPr lang="en-US" altLang="ja-JP" sz="3200" b="1" dirty="0">
                <a:solidFill>
                  <a:schemeClr val="bg1"/>
                </a:solidFill>
              </a:rPr>
              <a:t>【</a:t>
            </a:r>
            <a:r>
              <a:rPr lang="ja-JP" altLang="en-US" sz="3200" b="1" dirty="0">
                <a:solidFill>
                  <a:schemeClr val="bg1"/>
                </a:solidFill>
              </a:rPr>
              <a:t>計画通りに実施</a:t>
            </a:r>
            <a:r>
              <a:rPr lang="en-US" altLang="ja-JP" sz="3200" b="1" dirty="0">
                <a:solidFill>
                  <a:schemeClr val="bg1"/>
                </a:solidFill>
              </a:rPr>
              <a:t>】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C09FBF-3377-4EC0-9DBB-EA4D0EA6C1B0}"/>
              </a:ext>
            </a:extLst>
          </p:cNvPr>
          <p:cNvSpPr/>
          <p:nvPr/>
        </p:nvSpPr>
        <p:spPr>
          <a:xfrm>
            <a:off x="70736" y="1743746"/>
            <a:ext cx="6858000" cy="2515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① 施設利用・食事・お風呂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・次に使う人のことも考えて、</a:t>
            </a:r>
            <a:r>
              <a:rPr lang="ja-JP" altLang="en-US" sz="2400" b="1" dirty="0">
                <a:solidFill>
                  <a:srgbClr val="FF0000"/>
                </a:solidFill>
              </a:rPr>
              <a:t>時間内に活動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rgbClr val="FF0000"/>
                </a:solidFill>
              </a:rPr>
              <a:t>　　を終了し</a:t>
            </a:r>
            <a:r>
              <a:rPr lang="ja-JP" altLang="en-US" sz="2400" b="1" dirty="0">
                <a:solidFill>
                  <a:schemeClr val="tx1"/>
                </a:solidFill>
              </a:rPr>
              <a:t>、使用したものは</a:t>
            </a:r>
            <a:r>
              <a:rPr lang="ja-JP" altLang="en-US" sz="2400" b="1" dirty="0">
                <a:solidFill>
                  <a:srgbClr val="FF0000"/>
                </a:solidFill>
              </a:rPr>
              <a:t>元の場所に戻す</a:t>
            </a:r>
            <a:r>
              <a:rPr lang="ja-JP" altLang="en-US" sz="2400" b="1" dirty="0">
                <a:solidFill>
                  <a:schemeClr val="tx1"/>
                </a:solidFill>
              </a:rPr>
              <a:t>。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</a:t>
            </a:r>
            <a:r>
              <a:rPr lang="ja-JP" altLang="en-US" sz="2400" b="1" dirty="0">
                <a:solidFill>
                  <a:srgbClr val="FF0000"/>
                </a:solidFill>
              </a:rPr>
              <a:t>利用時間内に掃除を終わらせ</a:t>
            </a:r>
            <a:r>
              <a:rPr lang="ja-JP" altLang="en-US" sz="2400" b="1" dirty="0">
                <a:solidFill>
                  <a:schemeClr val="tx1"/>
                </a:solidFill>
              </a:rPr>
              <a:t>、次の人が気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　持ちよく使ってもらえるようにする。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② 門限（２１：３０）消灯（２３：００）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③ 起床（７：００）退所点検（８：４５）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15" name="スライド番号プレースホルダー 7">
            <a:extLst>
              <a:ext uri="{FF2B5EF4-FFF2-40B4-BE49-F238E27FC236}">
                <a16:creationId xmlns:a16="http://schemas.microsoft.com/office/drawing/2014/main" id="{AB74B4DC-3487-40FC-A4D2-77A6C358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４</a:t>
            </a:r>
          </a:p>
        </p:txBody>
      </p:sp>
      <p:sp>
        <p:nvSpPr>
          <p:cNvPr id="16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04_40">
            <a:hlinkClick r:id="" action="ppaction://media"/>
            <a:extLst>
              <a:ext uri="{FF2B5EF4-FFF2-40B4-BE49-F238E27FC236}">
                <a16:creationId xmlns:a16="http://schemas.microsoft.com/office/drawing/2014/main" id="{32143D08-38DD-7D82-D725-A21628C5C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25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0">
        <p15:prstTrans prst="peelOff"/>
      </p:transition>
    </mc:Choice>
    <mc:Fallback>
      <p:transition spd="slow" advTm="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　みんなが安心して活動できるように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70736" y="707348"/>
            <a:ext cx="6720952" cy="76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★落ち着いて活動する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C09FBF-3377-4EC0-9DBB-EA4D0EA6C1B0}"/>
              </a:ext>
            </a:extLst>
          </p:cNvPr>
          <p:cNvSpPr/>
          <p:nvPr/>
        </p:nvSpPr>
        <p:spPr>
          <a:xfrm>
            <a:off x="70736" y="1743746"/>
            <a:ext cx="7026750" cy="2515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① 大きな声を出して、さわがないこと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・急に大きな声を出すと、周りの人が</a:t>
            </a:r>
            <a:r>
              <a:rPr lang="ja-JP" altLang="en-US" sz="2400" b="1" dirty="0">
                <a:solidFill>
                  <a:srgbClr val="FF0000"/>
                </a:solidFill>
              </a:rPr>
              <a:t>驚いた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　</a:t>
            </a:r>
            <a:r>
              <a:rPr lang="ja-JP" altLang="en-US" sz="2400" b="1" dirty="0">
                <a:solidFill>
                  <a:srgbClr val="FF0000"/>
                </a:solidFill>
              </a:rPr>
              <a:t>り</a:t>
            </a:r>
            <a:r>
              <a:rPr lang="ja-JP" altLang="en-US" sz="2400" b="1" dirty="0">
                <a:solidFill>
                  <a:schemeClr val="tx1"/>
                </a:solidFill>
              </a:rPr>
              <a:t>、</a:t>
            </a:r>
            <a:r>
              <a:rPr lang="ja-JP" altLang="en-US" sz="2400" b="1" dirty="0">
                <a:solidFill>
                  <a:srgbClr val="FF0000"/>
                </a:solidFill>
              </a:rPr>
              <a:t>不安になったり</a:t>
            </a:r>
            <a:r>
              <a:rPr lang="ja-JP" altLang="en-US" sz="2400" b="1" dirty="0">
                <a:solidFill>
                  <a:schemeClr val="tx1"/>
                </a:solidFill>
              </a:rPr>
              <a:t>します。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② 館内ではふざけたり、走ったりしないこと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・ふざけたり、走ったりすることで、周りに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　</a:t>
            </a:r>
            <a:r>
              <a:rPr lang="ja-JP" altLang="en-US" sz="2400" b="1" dirty="0">
                <a:solidFill>
                  <a:srgbClr val="FF0000"/>
                </a:solidFill>
              </a:rPr>
              <a:t>迷惑</a:t>
            </a:r>
            <a:r>
              <a:rPr lang="ja-JP" altLang="en-US" sz="2400" b="1" dirty="0">
                <a:solidFill>
                  <a:schemeClr val="tx1"/>
                </a:solidFill>
              </a:rPr>
              <a:t>をかけたり、ぶつかって</a:t>
            </a:r>
            <a:r>
              <a:rPr lang="ja-JP" altLang="en-US" sz="2400" b="1" dirty="0">
                <a:solidFill>
                  <a:srgbClr val="FF0000"/>
                </a:solidFill>
              </a:rPr>
              <a:t>ケガ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　をさせてしまうことがあります。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15" name="スライド番号プレースホルダー 7">
            <a:extLst>
              <a:ext uri="{FF2B5EF4-FFF2-40B4-BE49-F238E27FC236}">
                <a16:creationId xmlns:a16="http://schemas.microsoft.com/office/drawing/2014/main" id="{4583198B-FC0C-4258-AC0E-C631FE92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５</a:t>
            </a:r>
          </a:p>
        </p:txBody>
      </p:sp>
      <p:sp>
        <p:nvSpPr>
          <p:cNvPr id="16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05_40">
            <a:hlinkClick r:id="" action="ppaction://media"/>
            <a:extLst>
              <a:ext uri="{FF2B5EF4-FFF2-40B4-BE49-F238E27FC236}">
                <a16:creationId xmlns:a16="http://schemas.microsoft.com/office/drawing/2014/main" id="{70B3FD14-AE3A-EB5B-DA11-ECBFEDAF3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4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2000">
        <p15:prstTrans prst="peelOff"/>
      </p:transition>
    </mc:Choice>
    <mc:Fallback>
      <p:transition spd="slow" advTm="5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みんなが気持ちよく活動できるように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70736" y="707348"/>
            <a:ext cx="6720952" cy="76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★来た時よりもきれいにする①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C09FBF-3377-4EC0-9DBB-EA4D0EA6C1B0}"/>
              </a:ext>
            </a:extLst>
          </p:cNvPr>
          <p:cNvSpPr/>
          <p:nvPr/>
        </p:nvSpPr>
        <p:spPr>
          <a:xfrm>
            <a:off x="70736" y="1743746"/>
            <a:ext cx="6858000" cy="2515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① 宿泊室</a:t>
            </a:r>
            <a:r>
              <a:rPr lang="en-US" altLang="ja-JP" sz="2400" b="1" u="sng" dirty="0">
                <a:solidFill>
                  <a:srgbClr val="FF0000"/>
                </a:solidFill>
              </a:rPr>
              <a:t>【</a:t>
            </a:r>
            <a:r>
              <a:rPr lang="ja-JP" altLang="en-US" sz="2400" b="1" u="sng" dirty="0">
                <a:solidFill>
                  <a:srgbClr val="FF0000"/>
                </a:solidFill>
              </a:rPr>
              <a:t>もとにもどす</a:t>
            </a:r>
            <a:r>
              <a:rPr lang="en-US" altLang="ja-JP" sz="2400" b="1" u="sng" dirty="0">
                <a:solidFill>
                  <a:srgbClr val="FF0000"/>
                </a:solidFill>
              </a:rPr>
              <a:t>】</a:t>
            </a:r>
          </a:p>
          <a:p>
            <a:r>
              <a:rPr lang="en-US" altLang="ja-JP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《</a:t>
            </a:r>
            <a:r>
              <a:rPr lang="ja-JP" altLang="en-US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布団</a:t>
            </a:r>
            <a:r>
              <a:rPr lang="ja-JP" altLang="en-US" sz="2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イス</a:t>
            </a:r>
            <a:r>
              <a:rPr lang="ja-JP" altLang="en-US" sz="2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テーブル</a:t>
            </a:r>
            <a:r>
              <a:rPr lang="ja-JP" altLang="en-US" sz="2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スリッパ</a:t>
            </a:r>
            <a:r>
              <a:rPr lang="ja-JP" altLang="en-US" sz="2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ごみ箱</a:t>
            </a:r>
            <a:r>
              <a:rPr lang="en-US" altLang="ja-JP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》</a:t>
            </a: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・布団一式は元通りに重ねる！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・ごみ箱はからに！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・イスは重ね、テーブルは元の位置に！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・スリッパは元の位置にそろえて！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</a:t>
            </a:r>
            <a:r>
              <a:rPr lang="en-US" altLang="ja-JP" sz="2400" b="1" dirty="0">
                <a:solidFill>
                  <a:srgbClr val="FF0000"/>
                </a:solidFill>
              </a:rPr>
              <a:t>※</a:t>
            </a:r>
            <a:r>
              <a:rPr lang="ja-JP" altLang="en-US" sz="2400" b="1" dirty="0">
                <a:solidFill>
                  <a:srgbClr val="FF0000"/>
                </a:solidFill>
              </a:rPr>
              <a:t>布団やシーツを汚してしまったら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rgbClr val="FF0000"/>
                </a:solidFill>
              </a:rPr>
              <a:t>　　必ず連絡してください。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15" name="スライド番号プレースホルダー 7">
            <a:extLst>
              <a:ext uri="{FF2B5EF4-FFF2-40B4-BE49-F238E27FC236}">
                <a16:creationId xmlns:a16="http://schemas.microsoft.com/office/drawing/2014/main" id="{62DC9243-74DA-422B-ABBA-1CA7FE0B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６</a:t>
            </a:r>
          </a:p>
        </p:txBody>
      </p:sp>
      <p:sp>
        <p:nvSpPr>
          <p:cNvPr id="16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06_40">
            <a:hlinkClick r:id="" action="ppaction://media"/>
            <a:extLst>
              <a:ext uri="{FF2B5EF4-FFF2-40B4-BE49-F238E27FC236}">
                <a16:creationId xmlns:a16="http://schemas.microsoft.com/office/drawing/2014/main" id="{DE4B61EC-0C8F-4156-A392-5A98817B2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5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000">
        <p15:prstTrans prst="peelOff"/>
      </p:transition>
    </mc:Choice>
    <mc:Fallback>
      <p:transition spd="slow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みんなが気持ちよく活動できるように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70736" y="707348"/>
            <a:ext cx="6720952" cy="76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★来た時よりもきれいにする②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C09FBF-3377-4EC0-9DBB-EA4D0EA6C1B0}"/>
              </a:ext>
            </a:extLst>
          </p:cNvPr>
          <p:cNvSpPr/>
          <p:nvPr/>
        </p:nvSpPr>
        <p:spPr>
          <a:xfrm>
            <a:off x="70736" y="1743746"/>
            <a:ext cx="6858000" cy="2515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① 宿泊室</a:t>
            </a:r>
            <a:r>
              <a:rPr lang="en-US" altLang="ja-JP" sz="2400" b="1" u="sng" dirty="0">
                <a:solidFill>
                  <a:srgbClr val="FF0000"/>
                </a:solidFill>
              </a:rPr>
              <a:t>【</a:t>
            </a:r>
            <a:r>
              <a:rPr lang="ja-JP" altLang="en-US" sz="2400" b="1" u="sng" dirty="0">
                <a:solidFill>
                  <a:srgbClr val="FF0000"/>
                </a:solidFill>
              </a:rPr>
              <a:t>きれいにする</a:t>
            </a:r>
            <a:r>
              <a:rPr lang="en-US" altLang="ja-JP" sz="2400" b="1" u="sng" dirty="0">
                <a:solidFill>
                  <a:srgbClr val="FF0000"/>
                </a:solidFill>
              </a:rPr>
              <a:t>】</a:t>
            </a:r>
          </a:p>
          <a:p>
            <a:r>
              <a:rPr lang="en-US" altLang="ja-JP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《</a:t>
            </a:r>
            <a:r>
              <a:rPr lang="ja-JP" altLang="en-US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部屋をもういちど確認する</a:t>
            </a:r>
            <a:r>
              <a:rPr lang="en-US" altLang="ja-JP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》</a:t>
            </a: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・ごみが落ちていたら拾って持ち帰る！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　・シーツ・枕カバーはたたんで</a:t>
            </a:r>
            <a:r>
              <a:rPr lang="ja-JP" altLang="en-US" sz="2400" b="1" dirty="0">
                <a:solidFill>
                  <a:srgbClr val="FF0000"/>
                </a:solidFill>
              </a:rPr>
              <a:t>１０３号室前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　</a:t>
            </a:r>
            <a:r>
              <a:rPr lang="ja-JP" altLang="en-US" sz="2400" b="1" dirty="0">
                <a:solidFill>
                  <a:srgbClr val="FF0000"/>
                </a:solidFill>
              </a:rPr>
              <a:t>の廊下</a:t>
            </a:r>
            <a:r>
              <a:rPr lang="ja-JP" altLang="en-US" sz="2400" b="1" dirty="0">
                <a:solidFill>
                  <a:schemeClr val="tx1"/>
                </a:solidFill>
              </a:rPr>
              <a:t>にある大きなオレンジ色の袋に！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　・布団一式が</a:t>
            </a:r>
            <a:r>
              <a:rPr lang="ja-JP" altLang="en-US" sz="2400" b="1" dirty="0">
                <a:solidFill>
                  <a:srgbClr val="FF0000"/>
                </a:solidFill>
              </a:rPr>
              <a:t>正しいたたみ方・向き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　になっているか確認！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15" name="スライド番号プレースホルダー 7">
            <a:extLst>
              <a:ext uri="{FF2B5EF4-FFF2-40B4-BE49-F238E27FC236}">
                <a16:creationId xmlns:a16="http://schemas.microsoft.com/office/drawing/2014/main" id="{0AB46741-36A6-4DC0-A4E9-F4904AF2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７</a:t>
            </a:r>
          </a:p>
        </p:txBody>
      </p:sp>
      <p:sp>
        <p:nvSpPr>
          <p:cNvPr id="16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07_40">
            <a:hlinkClick r:id="" action="ppaction://media"/>
            <a:extLst>
              <a:ext uri="{FF2B5EF4-FFF2-40B4-BE49-F238E27FC236}">
                <a16:creationId xmlns:a16="http://schemas.microsoft.com/office/drawing/2014/main" id="{F8767666-82CD-6209-F7F3-3BAE09E25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67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6000">
        <p15:prstTrans prst="peelOff"/>
      </p:transition>
    </mc:Choice>
    <mc:Fallback>
      <p:transition spd="slow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みんなが気持ちよく活動できるように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70736" y="707348"/>
            <a:ext cx="6720952" cy="76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★来た時よりもきれいにする③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C09FBF-3377-4EC0-9DBB-EA4D0EA6C1B0}"/>
              </a:ext>
            </a:extLst>
          </p:cNvPr>
          <p:cNvSpPr/>
          <p:nvPr/>
        </p:nvSpPr>
        <p:spPr>
          <a:xfrm>
            <a:off x="70736" y="1777533"/>
            <a:ext cx="6858000" cy="2515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② 体育館・研修室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照明の消灯、窓を閉める、カギを返す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③ 食堂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食べこぼしの掃除、ごみをまとめる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④ お風呂（最後の人）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消灯、換気扇ＯＮ・窓開け、お湯抜き、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桶やイスの片付け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endParaRPr lang="en-US" altLang="ja-JP" sz="8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rgbClr val="FF0000"/>
                </a:solidFill>
              </a:rPr>
              <a:t>　 </a:t>
            </a:r>
            <a:r>
              <a:rPr lang="en-US" altLang="ja-JP" sz="2400" b="1" u="sng" dirty="0">
                <a:solidFill>
                  <a:srgbClr val="FF0000"/>
                </a:solidFill>
              </a:rPr>
              <a:t>【</a:t>
            </a:r>
            <a:r>
              <a:rPr lang="ja-JP" altLang="en-US" sz="2400" b="1" u="sng" dirty="0">
                <a:solidFill>
                  <a:srgbClr val="FF0000"/>
                </a:solidFill>
              </a:rPr>
              <a:t>もとにもどす</a:t>
            </a:r>
            <a:r>
              <a:rPr lang="en-US" altLang="ja-JP" sz="2400" b="1" u="sng" dirty="0">
                <a:solidFill>
                  <a:srgbClr val="FF0000"/>
                </a:solidFill>
              </a:rPr>
              <a:t>】【</a:t>
            </a:r>
            <a:r>
              <a:rPr lang="ja-JP" altLang="en-US" sz="2400" b="1" u="sng" dirty="0">
                <a:solidFill>
                  <a:srgbClr val="FF0000"/>
                </a:solidFill>
              </a:rPr>
              <a:t>きれいにする</a:t>
            </a:r>
            <a:r>
              <a:rPr lang="en-US" altLang="ja-JP" sz="2400" b="1" u="sng" dirty="0">
                <a:solidFill>
                  <a:srgbClr val="FF0000"/>
                </a:solidFill>
              </a:rPr>
              <a:t>】</a:t>
            </a:r>
          </a:p>
        </p:txBody>
      </p:sp>
      <p:sp>
        <p:nvSpPr>
          <p:cNvPr id="15" name="スライド番号プレースホルダー 7">
            <a:extLst>
              <a:ext uri="{FF2B5EF4-FFF2-40B4-BE49-F238E27FC236}">
                <a16:creationId xmlns:a16="http://schemas.microsoft.com/office/drawing/2014/main" id="{0AB46741-36A6-4DC0-A4E9-F4904AF2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８</a:t>
            </a:r>
          </a:p>
        </p:txBody>
      </p:sp>
      <p:sp>
        <p:nvSpPr>
          <p:cNvPr id="16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08_40">
            <a:hlinkClick r:id="" action="ppaction://media"/>
            <a:extLst>
              <a:ext uri="{FF2B5EF4-FFF2-40B4-BE49-F238E27FC236}">
                <a16:creationId xmlns:a16="http://schemas.microsoft.com/office/drawing/2014/main" id="{0E1A9194-9310-7EDD-E492-F88B937B5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4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000">
        <p15:prstTrans prst="peelOff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D9DE421B-2907-4F55-9F09-FF7A45470A23}"/>
              </a:ext>
            </a:extLst>
          </p:cNvPr>
          <p:cNvSpPr txBox="1">
            <a:spLocks/>
          </p:cNvSpPr>
          <p:nvPr/>
        </p:nvSpPr>
        <p:spPr bwMode="auto">
          <a:xfrm>
            <a:off x="0" y="4309"/>
            <a:ext cx="6858000" cy="62322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wrap="square" lIns="43833" tIns="21917" rIns="43833" bIns="21917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389626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779252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168878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558503" algn="ctr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　　　みんなの健康・安全のために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4ED9BD-0098-4D78-B4DA-3ACF280C046A}"/>
              </a:ext>
            </a:extLst>
          </p:cNvPr>
          <p:cNvGrpSpPr/>
          <p:nvPr/>
        </p:nvGrpSpPr>
        <p:grpSpPr>
          <a:xfrm>
            <a:off x="5853082" y="69946"/>
            <a:ext cx="938606" cy="346249"/>
            <a:chOff x="332400" y="349123"/>
            <a:chExt cx="1251475" cy="461665"/>
          </a:xfrm>
        </p:grpSpPr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8C7BA315-F540-4D2A-AC0E-4BBE425C505F}"/>
                </a:ext>
              </a:extLst>
            </p:cNvPr>
            <p:cNvSpPr txBox="1"/>
            <p:nvPr/>
          </p:nvSpPr>
          <p:spPr>
            <a:xfrm>
              <a:off x="380549" y="349123"/>
              <a:ext cx="120332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75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彩の国</a:t>
              </a:r>
              <a:endParaRPr lang="en-US" altLang="ja-JP" sz="75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9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埼玉県</a:t>
              </a:r>
            </a:p>
          </p:txBody>
        </p:sp>
        <p:pic>
          <p:nvPicPr>
            <p:cNvPr id="6" name="Picture 100">
              <a:extLst>
                <a:ext uri="{FF2B5EF4-FFF2-40B4-BE49-F238E27FC236}">
                  <a16:creationId xmlns:a16="http://schemas.microsoft.com/office/drawing/2014/main" id="{A291CA8D-8099-4404-B1DB-DFA2FA930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00" y="354321"/>
              <a:ext cx="373888" cy="369887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9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673D836-7E1A-421F-BE81-2ECDB737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99"/>
            <a:ext cx="6858000" cy="52006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A062E-5B7D-4DBB-94EC-664408395064}"/>
              </a:ext>
            </a:extLst>
          </p:cNvPr>
          <p:cNvSpPr/>
          <p:nvPr/>
        </p:nvSpPr>
        <p:spPr>
          <a:xfrm>
            <a:off x="5312231" y="4478863"/>
            <a:ext cx="1269941" cy="3253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埼玉県マスコット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algn="ctr">
              <a:lnSpc>
                <a:spcPts val="900"/>
              </a:lnSpc>
            </a:pP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「コバトン</a:t>
            </a:r>
            <a:r>
              <a:rPr 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さいたま</a:t>
            </a:r>
            <a:r>
              <a:rPr lang="ja-JP" altLang="en-US" sz="525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っち</a:t>
            </a:r>
            <a:r>
              <a:rPr lang="ja-JP" altLang="en-US" sz="525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A15ADD-BB12-486A-997C-9BD67DF119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98" y="3839898"/>
            <a:ext cx="1096691" cy="83398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FACB9BC-F092-4CE4-BA17-E8215BCEA534}"/>
              </a:ext>
            </a:extLst>
          </p:cNvPr>
          <p:cNvSpPr/>
          <p:nvPr/>
        </p:nvSpPr>
        <p:spPr>
          <a:xfrm>
            <a:off x="70736" y="707348"/>
            <a:ext cx="6720952" cy="76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★安全第一の行動をとる①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C09FBF-3377-4EC0-9DBB-EA4D0EA6C1B0}"/>
              </a:ext>
            </a:extLst>
          </p:cNvPr>
          <p:cNvSpPr/>
          <p:nvPr/>
        </p:nvSpPr>
        <p:spPr>
          <a:xfrm>
            <a:off x="70736" y="1743746"/>
            <a:ext cx="6858000" cy="2515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tx1"/>
                </a:solidFill>
              </a:rPr>
              <a:t>① うがい・手洗いをしっかりする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② 具合が悪くなったら、</a:t>
            </a:r>
            <a:r>
              <a:rPr lang="ja-JP" altLang="en-US" sz="2400" b="1" dirty="0">
                <a:solidFill>
                  <a:srgbClr val="FF0000"/>
                </a:solidFill>
              </a:rPr>
              <a:t>大人⇨職員</a:t>
            </a:r>
            <a:r>
              <a:rPr lang="ja-JP" altLang="en-US" sz="2400" b="1" dirty="0">
                <a:solidFill>
                  <a:schemeClr val="tx1"/>
                </a:solidFill>
              </a:rPr>
              <a:t>に知らせる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・万が一吐いてしまったときは、手を触れず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　に</a:t>
            </a:r>
            <a:r>
              <a:rPr lang="ja-JP" altLang="en-US" sz="2400" b="1" dirty="0">
                <a:solidFill>
                  <a:srgbClr val="FF0000"/>
                </a:solidFill>
              </a:rPr>
              <a:t>大人⇨職員の順</a:t>
            </a:r>
            <a:r>
              <a:rPr lang="ja-JP" altLang="en-US" sz="2400" b="1" dirty="0">
                <a:solidFill>
                  <a:schemeClr val="tx1"/>
                </a:solidFill>
              </a:rPr>
              <a:t>に知らせる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③ </a:t>
            </a:r>
            <a:r>
              <a:rPr lang="ja-JP" altLang="en-US" sz="2400" b="1" u="sng" dirty="0">
                <a:solidFill>
                  <a:srgbClr val="FF0000"/>
                </a:solidFill>
              </a:rPr>
              <a:t>ＡＥＤは研修棟１階ロビー</a:t>
            </a:r>
            <a:r>
              <a:rPr lang="ja-JP" altLang="en-US" sz="2400" b="1" dirty="0">
                <a:solidFill>
                  <a:schemeClr val="tx1"/>
                </a:solidFill>
              </a:rPr>
              <a:t>に設置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15" name="スライド番号プレースホルダー 7">
            <a:extLst>
              <a:ext uri="{FF2B5EF4-FFF2-40B4-BE49-F238E27FC236}">
                <a16:creationId xmlns:a16="http://schemas.microsoft.com/office/drawing/2014/main" id="{BD2402E9-BC3F-49AD-9381-5C8AEC0B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4641546"/>
            <a:ext cx="1543050" cy="273844"/>
          </a:xfrm>
        </p:spPr>
        <p:txBody>
          <a:bodyPr/>
          <a:lstStyle/>
          <a:p>
            <a:r>
              <a:rPr kumimoji="1" lang="ja-JP" altLang="en-US" b="1" dirty="0"/>
              <a:t>９</a:t>
            </a:r>
          </a:p>
        </p:txBody>
      </p:sp>
      <p:sp>
        <p:nvSpPr>
          <p:cNvPr id="16" name="スライド番号プレースホルダー 7">
            <a:extLst>
              <a:ext uri="{FF2B5EF4-FFF2-40B4-BE49-F238E27FC236}">
                <a16:creationId xmlns:a16="http://schemas.microsoft.com/office/drawing/2014/main" id="{1C9F4E39-29FD-4B0F-B33C-AFD7635535F0}"/>
              </a:ext>
            </a:extLst>
          </p:cNvPr>
          <p:cNvSpPr txBox="1">
            <a:spLocks/>
          </p:cNvSpPr>
          <p:nvPr/>
        </p:nvSpPr>
        <p:spPr>
          <a:xfrm>
            <a:off x="5333744" y="36804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R04.05.25</a:t>
            </a:r>
            <a:r>
              <a:rPr kumimoji="1" lang="ja-JP" altLang="en-US" b="1" dirty="0">
                <a:solidFill>
                  <a:schemeClr val="bg1"/>
                </a:solidFill>
              </a:rPr>
              <a:t>更新</a:t>
            </a:r>
          </a:p>
        </p:txBody>
      </p:sp>
      <p:pic>
        <p:nvPicPr>
          <p:cNvPr id="2" name="Page09_40">
            <a:hlinkClick r:id="" action="ppaction://media"/>
            <a:extLst>
              <a:ext uri="{FF2B5EF4-FFF2-40B4-BE49-F238E27FC236}">
                <a16:creationId xmlns:a16="http://schemas.microsoft.com/office/drawing/2014/main" id="{32B6EAAF-0B5B-8F5B-266E-A99A767CF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36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000">
        <p15:prstTrans prst="peelOff"/>
      </p:transition>
    </mc:Choice>
    <mc:Fallback>
      <p:transition spd="slow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3775</TotalTime>
  <Words>938</Words>
  <Application>Microsoft Office PowerPoint</Application>
  <PresentationFormat>ユーザー設定</PresentationFormat>
  <Paragraphs>173</Paragraphs>
  <Slides>11</Slides>
  <Notes>11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0" baseType="lpstr">
      <vt:lpstr>HGP創英角ｺﾞｼｯｸUB</vt:lpstr>
      <vt:lpstr>HG丸ｺﾞｼｯｸM-PRO</vt:lpstr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小野寺直人</dc:creator>
  <cp:lastModifiedBy>宮崎 信幸（加須げんきプラザ）</cp:lastModifiedBy>
  <cp:revision>239</cp:revision>
  <cp:lastPrinted>2022-06-03T03:02:03Z</cp:lastPrinted>
  <dcterms:created xsi:type="dcterms:W3CDTF">2020-05-01T00:22:09Z</dcterms:created>
  <dcterms:modified xsi:type="dcterms:W3CDTF">2025-10-11T08:03:23Z</dcterms:modified>
</cp:coreProperties>
</file>